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</p:sldMasterIdLst>
  <p:notesMasterIdLst>
    <p:notesMasterId r:id="rId18"/>
  </p:notesMasterIdLst>
  <p:sldIdLst>
    <p:sldId id="331" r:id="rId5"/>
    <p:sldId id="332" r:id="rId6"/>
    <p:sldId id="300" r:id="rId7"/>
    <p:sldId id="320" r:id="rId8"/>
    <p:sldId id="315" r:id="rId9"/>
    <p:sldId id="325" r:id="rId10"/>
    <p:sldId id="330" r:id="rId11"/>
    <p:sldId id="319" r:id="rId12"/>
    <p:sldId id="326" r:id="rId13"/>
    <p:sldId id="329" r:id="rId14"/>
    <p:sldId id="324" r:id="rId15"/>
    <p:sldId id="327" r:id="rId16"/>
    <p:sldId id="328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 Drennan" initials="DD" lastIdx="1" clrIdx="0">
    <p:extLst>
      <p:ext uri="{19B8F6BF-5375-455C-9EA6-DF929625EA0E}">
        <p15:presenceInfo xmlns:p15="http://schemas.microsoft.com/office/powerpoint/2012/main" userId="S::DDrennan@clarkreliance.com::55f4b6f0-f069-413f-9b34-ffb1165769a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54"/>
    <a:srgbClr val="224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2FDAC69-6680-432B-BE0F-03602AF3C415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699DF2F-BDE1-442F-967D-7542028C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1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9DF2F-BDE1-442F-967D-7542028CD0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3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9DF2F-BDE1-442F-967D-7542028CD0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8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4211E-6E8A-4D1E-A38D-9B347568A4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24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2B44-479D-4F7A-BAB9-BC2E47D68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71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01D0-DF06-449B-87FE-B8D4DF0B03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74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D74CA-705D-4514-BFC0-6C419926F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49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3FBAA-CFC7-41F9-ACCA-AA3C4F0B10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42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D52F1-BF5F-4087-B852-7FAFECB1F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31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4E11F-79B6-4F79-94B7-8B7911F9EC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37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5C57-1AEC-4794-B007-37D17EBFB6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97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02ADF-D6A7-4A2F-86C9-4045F9260C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94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FE1B4-CA9F-4C62-B323-DDD77548E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36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1BD6E-EF3A-449F-A16B-1862BFA6FA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82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D2741041-2822-4F0C-B9EB-6287D866D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2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2500"/>
            <a:ext cx="2514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D3D404B-2453-407E-A004-3633BC563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20" y="1295400"/>
            <a:ext cx="4577160" cy="347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9F3928-CE29-4122-ABDE-333003B1F7FD}"/>
              </a:ext>
            </a:extLst>
          </p:cNvPr>
          <p:cNvSpPr txBox="1"/>
          <p:nvPr/>
        </p:nvSpPr>
        <p:spPr>
          <a:xfrm>
            <a:off x="228599" y="611653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Powerhouse Water Level Instrument Self-Survey Template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94A2E99-9ED6-43F2-BA2E-5A2FC668D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814574"/>
              </p:ext>
            </p:extLst>
          </p:nvPr>
        </p:nvGraphicFramePr>
        <p:xfrm>
          <a:off x="457200" y="4893524"/>
          <a:ext cx="82296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0235">
                  <a:extLst>
                    <a:ext uri="{9D8B030D-6E8A-4147-A177-3AD203B41FA5}">
                      <a16:colId xmlns:a16="http://schemas.microsoft.com/office/drawing/2014/main" val="1366899339"/>
                    </a:ext>
                  </a:extLst>
                </a:gridCol>
                <a:gridCol w="2904565">
                  <a:extLst>
                    <a:ext uri="{9D8B030D-6E8A-4147-A177-3AD203B41FA5}">
                      <a16:colId xmlns:a16="http://schemas.microsoft.com/office/drawing/2014/main" val="2230856815"/>
                    </a:ext>
                  </a:extLst>
                </a:gridCol>
                <a:gridCol w="1210235">
                  <a:extLst>
                    <a:ext uri="{9D8B030D-6E8A-4147-A177-3AD203B41FA5}">
                      <a16:colId xmlns:a16="http://schemas.microsoft.com/office/drawing/2014/main" val="2439047036"/>
                    </a:ext>
                  </a:extLst>
                </a:gridCol>
                <a:gridCol w="2904565">
                  <a:extLst>
                    <a:ext uri="{9D8B030D-6E8A-4147-A177-3AD203B41FA5}">
                      <a16:colId xmlns:a16="http://schemas.microsoft.com/office/drawing/2014/main" val="222746689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Contact Information: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947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Name: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Email: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015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Phone: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Location: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189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84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8EF0EE-D38B-4AA6-BE1C-8048C2AC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/>
          <a:lstStyle/>
          <a:p>
            <a:pPr algn="ctr"/>
            <a:r>
              <a:rPr lang="en-US" sz="2800" b="1" dirty="0"/>
              <a:t>Your Condensate and Blowdown Tank  </a:t>
            </a:r>
            <a:br>
              <a:rPr lang="en-US" sz="2800" b="1" dirty="0"/>
            </a:br>
            <a:r>
              <a:rPr lang="en-US" sz="2800" b="1" dirty="0"/>
              <a:t>Level Instrument Photos &amp; Notes</a:t>
            </a:r>
            <a:br>
              <a:rPr lang="en-US" sz="2800" b="1" dirty="0"/>
            </a:br>
            <a:r>
              <a:rPr lang="en-US" sz="1000" b="1" dirty="0"/>
              <a:t>Copy slide as needed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8927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3BDF-87AA-4398-AEF0-B261712B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609600"/>
            <a:ext cx="3733800" cy="685800"/>
          </a:xfrm>
        </p:spPr>
        <p:txBody>
          <a:bodyPr/>
          <a:lstStyle/>
          <a:p>
            <a:pPr algn="ctr"/>
            <a:r>
              <a:rPr lang="en-US" sz="3200" b="1" dirty="0"/>
              <a:t>Feedwater Heater</a:t>
            </a:r>
          </a:p>
        </p:txBody>
      </p:sp>
      <p:pic>
        <p:nvPicPr>
          <p:cNvPr id="7" name="Picture 2" descr="beforetwip">
            <a:extLst>
              <a:ext uri="{FF2B5EF4-FFF2-40B4-BE49-F238E27FC236}">
                <a16:creationId xmlns:a16="http://schemas.microsoft.com/office/drawing/2014/main" id="{B6DCD75E-FC9B-4F92-98F2-7A3A1C490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191000" cy="3581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35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C850EBDA-9484-4E5D-B8DD-6BEAB677A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630643"/>
              </p:ext>
            </p:extLst>
          </p:nvPr>
        </p:nvGraphicFramePr>
        <p:xfrm>
          <a:off x="933450" y="1219200"/>
          <a:ext cx="7277100" cy="45005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9187">
                  <a:extLst>
                    <a:ext uri="{9D8B030D-6E8A-4147-A177-3AD203B41FA5}">
                      <a16:colId xmlns:a16="http://schemas.microsoft.com/office/drawing/2014/main" val="3531929327"/>
                    </a:ext>
                  </a:extLst>
                </a:gridCol>
                <a:gridCol w="359857">
                  <a:extLst>
                    <a:ext uri="{9D8B030D-6E8A-4147-A177-3AD203B41FA5}">
                      <a16:colId xmlns:a16="http://schemas.microsoft.com/office/drawing/2014/main" val="1021024879"/>
                    </a:ext>
                  </a:extLst>
                </a:gridCol>
                <a:gridCol w="1239506">
                  <a:extLst>
                    <a:ext uri="{9D8B030D-6E8A-4147-A177-3AD203B41FA5}">
                      <a16:colId xmlns:a16="http://schemas.microsoft.com/office/drawing/2014/main" val="1601832936"/>
                    </a:ext>
                  </a:extLst>
                </a:gridCol>
                <a:gridCol w="2359060">
                  <a:extLst>
                    <a:ext uri="{9D8B030D-6E8A-4147-A177-3AD203B41FA5}">
                      <a16:colId xmlns:a16="http://schemas.microsoft.com/office/drawing/2014/main" val="1469808295"/>
                    </a:ext>
                  </a:extLst>
                </a:gridCol>
                <a:gridCol w="1279490">
                  <a:extLst>
                    <a:ext uri="{9D8B030D-6E8A-4147-A177-3AD203B41FA5}">
                      <a16:colId xmlns:a16="http://schemas.microsoft.com/office/drawing/2014/main" val="2697481525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Feedwater Heater Identification: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2138788"/>
                  </a:ext>
                </a:extLst>
              </a:tr>
              <a:tr h="327834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Design Pressure: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Design Temperature: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489967"/>
                  </a:ext>
                </a:extLst>
              </a:tr>
              <a:tr h="327834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Operating Pressure: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Operating Temperature: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659158"/>
                  </a:ext>
                </a:extLst>
              </a:tr>
              <a:tr h="332387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Gage Glass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42530"/>
                  </a:ext>
                </a:extLst>
              </a:tr>
              <a:tr h="332387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Gage Glass Visibility: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9179962"/>
                  </a:ext>
                </a:extLst>
              </a:tr>
              <a:tr h="332387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Valve Connection Centers: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386530"/>
                  </a:ext>
                </a:extLst>
              </a:tr>
              <a:tr h="332387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Connection Size: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3808126"/>
                  </a:ext>
                </a:extLst>
              </a:tr>
              <a:tr h="332387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Connection Type: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9103352"/>
                  </a:ext>
                </a:extLst>
              </a:tr>
              <a:tr h="332387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Switches or Magnetic Gage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598691"/>
                  </a:ext>
                </a:extLst>
              </a:tr>
              <a:tr h="243065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Type: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056980"/>
                  </a:ext>
                </a:extLst>
              </a:tr>
              <a:tr h="1549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Connection Size: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969022"/>
                  </a:ext>
                </a:extLst>
              </a:tr>
              <a:tr h="332387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Connection Type: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897247"/>
                  </a:ext>
                </a:extLst>
              </a:tr>
              <a:tr h="332387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Notes: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680977"/>
                  </a:ext>
                </a:extLst>
              </a:tr>
              <a:tr h="332387"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7143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2484BA-B548-4880-BF52-60A0C058FC01}"/>
              </a:ext>
            </a:extLst>
          </p:cNvPr>
          <p:cNvSpPr txBox="1"/>
          <p:nvPr/>
        </p:nvSpPr>
        <p:spPr>
          <a:xfrm>
            <a:off x="2305050" y="457200"/>
            <a:ext cx="453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Feedwater Heater Self-Survey</a:t>
            </a:r>
          </a:p>
        </p:txBody>
      </p:sp>
    </p:spTree>
    <p:extLst>
      <p:ext uri="{BB962C8B-B14F-4D97-AF65-F5344CB8AC3E}">
        <p14:creationId xmlns:p14="http://schemas.microsoft.com/office/powerpoint/2010/main" val="225795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5E19179-924A-439D-96AF-B937CCAA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algn="ctr"/>
            <a:r>
              <a:rPr lang="en-US" sz="2800" b="1" dirty="0"/>
              <a:t>Your Feedwater Heater Instrument </a:t>
            </a:r>
            <a:br>
              <a:rPr lang="en-US" sz="2800" b="1" dirty="0"/>
            </a:br>
            <a:r>
              <a:rPr lang="en-US" sz="2800" b="1" dirty="0"/>
              <a:t>Photos &amp; Notes</a:t>
            </a:r>
            <a:br>
              <a:rPr lang="en-US" sz="2800" b="1" dirty="0"/>
            </a:br>
            <a:r>
              <a:rPr lang="en-US" sz="1000" b="1" dirty="0"/>
              <a:t>Copy slide as needed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2351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F85FE27-87C5-4037-9CF6-CBAB7255F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943600" cy="424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AAE533-1BF9-44DD-9588-4B3A2FF3CA5E}"/>
              </a:ext>
            </a:extLst>
          </p:cNvPr>
          <p:cNvSpPr txBox="1"/>
          <p:nvPr/>
        </p:nvSpPr>
        <p:spPr>
          <a:xfrm>
            <a:off x="3352800" y="609600"/>
            <a:ext cx="2239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Boiler Drum</a:t>
            </a:r>
          </a:p>
        </p:txBody>
      </p:sp>
    </p:spTree>
    <p:extLst>
      <p:ext uri="{BB962C8B-B14F-4D97-AF65-F5344CB8AC3E}">
        <p14:creationId xmlns:p14="http://schemas.microsoft.com/office/powerpoint/2010/main" val="377265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7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Boiler Self-Survey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80C2238-1F23-4B6C-BA7F-1C5113A48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617261"/>
              </p:ext>
            </p:extLst>
          </p:nvPr>
        </p:nvGraphicFramePr>
        <p:xfrm>
          <a:off x="1028700" y="1078742"/>
          <a:ext cx="6934200" cy="45615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3531929327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02102487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601832936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146980829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97481525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Drum Identification: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2138788"/>
                  </a:ext>
                </a:extLst>
              </a:tr>
              <a:tr h="327834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Design Pressure: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Design Temperature: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489967"/>
                  </a:ext>
                </a:extLst>
              </a:tr>
              <a:tr h="327834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Operating Pressure: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Operating Temperature: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659158"/>
                  </a:ext>
                </a:extLst>
              </a:tr>
              <a:tr h="332387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Gage Glass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42530"/>
                  </a:ext>
                </a:extLst>
              </a:tr>
              <a:tr h="332387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Gage Glass Visibility: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9179962"/>
                  </a:ext>
                </a:extLst>
              </a:tr>
              <a:tr h="332387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Valve Connection Centers: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386530"/>
                  </a:ext>
                </a:extLst>
              </a:tr>
              <a:tr h="332387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Connection Size: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3808126"/>
                  </a:ext>
                </a:extLst>
              </a:tr>
              <a:tr h="332387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Connection Type: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9103352"/>
                  </a:ext>
                </a:extLst>
              </a:tr>
              <a:tr h="332387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Remote Level Indicator(s)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598691"/>
                  </a:ext>
                </a:extLst>
              </a:tr>
              <a:tr h="332387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Type: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Probe type </a:t>
                      </a:r>
                      <a:r>
                        <a:rPr lang="en-US" sz="1600" dirty="0"/>
                        <a:t>□</a:t>
                      </a:r>
                      <a:r>
                        <a:rPr lang="en-US" sz="1200" dirty="0"/>
                        <a:t>    DP </a:t>
                      </a:r>
                      <a:r>
                        <a:rPr lang="en-US" sz="1600" dirty="0"/>
                        <a:t>□</a:t>
                      </a:r>
                      <a:r>
                        <a:rPr lang="en-US" sz="1200" dirty="0"/>
                        <a:t>   GWR </a:t>
                      </a:r>
                      <a:r>
                        <a:rPr lang="en-US" sz="1600" dirty="0"/>
                        <a:t>□</a:t>
                      </a:r>
                      <a:r>
                        <a:rPr lang="en-US" sz="1200" dirty="0"/>
                        <a:t>   Magnetic Gage (w/transmitter) </a:t>
                      </a:r>
                      <a:r>
                        <a:rPr lang="en-US" sz="1600" dirty="0"/>
                        <a:t>□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056980"/>
                  </a:ext>
                </a:extLst>
              </a:tr>
              <a:tr h="1549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Connection Size: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969022"/>
                  </a:ext>
                </a:extLst>
              </a:tr>
              <a:tr h="332387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Connection Type: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897247"/>
                  </a:ext>
                </a:extLst>
              </a:tr>
              <a:tr h="332387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Notes: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680977"/>
                  </a:ext>
                </a:extLst>
              </a:tr>
              <a:tr h="332387"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714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90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B2A2-B98D-4DAB-B595-215F5F7F3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algn="ctr"/>
            <a:r>
              <a:rPr lang="en-US" sz="2800" b="1" dirty="0"/>
              <a:t>Your Boiler Drum Level Instrument </a:t>
            </a:r>
            <a:br>
              <a:rPr lang="en-US" sz="2800" b="1" dirty="0"/>
            </a:br>
            <a:r>
              <a:rPr lang="en-US" sz="2800" b="1" dirty="0"/>
              <a:t>Photos &amp; Notes</a:t>
            </a:r>
            <a:br>
              <a:rPr lang="en-US" sz="2800" b="1" dirty="0"/>
            </a:br>
            <a:r>
              <a:rPr lang="en-US" sz="1000" b="1" dirty="0"/>
              <a:t>Copy slide as needed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5550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D21E-0827-4078-BBD2-29088D9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442201"/>
            <a:ext cx="2209800" cy="808299"/>
          </a:xfrm>
        </p:spPr>
        <p:txBody>
          <a:bodyPr/>
          <a:lstStyle/>
          <a:p>
            <a:pPr algn="ctr"/>
            <a:r>
              <a:rPr lang="en-US" sz="2800" b="1" dirty="0"/>
              <a:t>Deaerator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0DBD9E6-ED23-47B4-9093-75702602E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38416"/>
            <a:ext cx="4933950" cy="3605579"/>
          </a:xfrm>
          <a:prstGeom prst="rect">
            <a:avLst/>
          </a:prstGeom>
        </p:spPr>
      </p:pic>
      <p:sp>
        <p:nvSpPr>
          <p:cNvPr id="6" name="Oval 13">
            <a:extLst>
              <a:ext uri="{FF2B5EF4-FFF2-40B4-BE49-F238E27FC236}">
                <a16:creationId xmlns:a16="http://schemas.microsoft.com/office/drawing/2014/main" id="{21069723-A3E5-408C-B1AB-77045AD56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124200"/>
            <a:ext cx="962025" cy="18288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15A13-EADD-439F-BE91-56CCC387158A}"/>
              </a:ext>
            </a:extLst>
          </p:cNvPr>
          <p:cNvSpPr txBox="1"/>
          <p:nvPr/>
        </p:nvSpPr>
        <p:spPr>
          <a:xfrm>
            <a:off x="2133600" y="5719827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Note: Gage Glass or Magnetic are typical </a:t>
            </a:r>
          </a:p>
        </p:txBody>
      </p:sp>
      <p:pic>
        <p:nvPicPr>
          <p:cNvPr id="8" name="Picture 7" descr="A picture containing indoor, sitting, table, small&#10;&#10;Description automatically generated">
            <a:extLst>
              <a:ext uri="{FF2B5EF4-FFF2-40B4-BE49-F238E27FC236}">
                <a16:creationId xmlns:a16="http://schemas.microsoft.com/office/drawing/2014/main" id="{C973D2C4-87CC-4291-B5D3-BA01C36FF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7516" y="2222006"/>
            <a:ext cx="3901082" cy="25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B8BCA00-A2F1-4320-9B18-4EE83D907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145932"/>
              </p:ext>
            </p:extLst>
          </p:nvPr>
        </p:nvGraphicFramePr>
        <p:xfrm>
          <a:off x="1028700" y="1078742"/>
          <a:ext cx="6934200" cy="45586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3531929327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02102487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601832936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146980829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97481525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Deaerator Identification: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2138788"/>
                  </a:ext>
                </a:extLst>
              </a:tr>
              <a:tr h="327834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Design Pressure: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Design Temperature: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489967"/>
                  </a:ext>
                </a:extLst>
              </a:tr>
              <a:tr h="327834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Operating Pressure: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Operating Temperature: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659158"/>
                  </a:ext>
                </a:extLst>
              </a:tr>
              <a:tr h="332387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Gage Glass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42530"/>
                  </a:ext>
                </a:extLst>
              </a:tr>
              <a:tr h="332387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Gage Glass Visibility: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9179962"/>
                  </a:ext>
                </a:extLst>
              </a:tr>
              <a:tr h="332387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Valve Connection Centers: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386530"/>
                  </a:ext>
                </a:extLst>
              </a:tr>
              <a:tr h="332387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Connection Size: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3808126"/>
                  </a:ext>
                </a:extLst>
              </a:tr>
              <a:tr h="332387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Connection Type: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9103352"/>
                  </a:ext>
                </a:extLst>
              </a:tr>
              <a:tr h="332387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Switches or Magnetic Gage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598691"/>
                  </a:ext>
                </a:extLst>
              </a:tr>
              <a:tr h="332387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Type: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056980"/>
                  </a:ext>
                </a:extLst>
              </a:tr>
              <a:tr h="1549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Connection Size: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969022"/>
                  </a:ext>
                </a:extLst>
              </a:tr>
              <a:tr h="332387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Connection Type: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897247"/>
                  </a:ext>
                </a:extLst>
              </a:tr>
              <a:tr h="332387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Notes: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680977"/>
                  </a:ext>
                </a:extLst>
              </a:tr>
              <a:tr h="332387"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7143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1DD8F07-EFB5-4C08-AE7F-79A654CC2622}"/>
              </a:ext>
            </a:extLst>
          </p:cNvPr>
          <p:cNvSpPr txBox="1"/>
          <p:nvPr/>
        </p:nvSpPr>
        <p:spPr>
          <a:xfrm>
            <a:off x="2476500" y="457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Deaerator Self-Survey</a:t>
            </a:r>
          </a:p>
        </p:txBody>
      </p:sp>
    </p:spTree>
    <p:extLst>
      <p:ext uri="{BB962C8B-B14F-4D97-AF65-F5344CB8AC3E}">
        <p14:creationId xmlns:p14="http://schemas.microsoft.com/office/powerpoint/2010/main" val="108350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6AF570-31D8-4566-901F-CC41F80BA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algn="ctr"/>
            <a:r>
              <a:rPr lang="en-US" sz="2800" b="1" dirty="0"/>
              <a:t>Your Deaerator Level Instrument </a:t>
            </a:r>
            <a:br>
              <a:rPr lang="en-US" sz="2800" b="1" dirty="0"/>
            </a:br>
            <a:r>
              <a:rPr lang="en-US" sz="2800" b="1" dirty="0"/>
              <a:t>Photos &amp; Notes</a:t>
            </a:r>
            <a:br>
              <a:rPr lang="en-US" sz="2800" b="1" dirty="0"/>
            </a:br>
            <a:r>
              <a:rPr lang="en-US" sz="1000" b="1" dirty="0"/>
              <a:t>Copy slide as needed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86242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3BDF-87AA-4398-AEF0-B261712B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3400"/>
            <a:ext cx="6400800" cy="685800"/>
          </a:xfrm>
        </p:spPr>
        <p:txBody>
          <a:bodyPr/>
          <a:lstStyle/>
          <a:p>
            <a:pPr algn="ctr"/>
            <a:r>
              <a:rPr lang="en-US" sz="3200" b="1" dirty="0"/>
              <a:t>Condensate  &amp; Blowdown Tank</a:t>
            </a:r>
          </a:p>
        </p:txBody>
      </p:sp>
      <p:pic>
        <p:nvPicPr>
          <p:cNvPr id="4" name="Content Placeholder 3" descr="A picture containing indoor, plane, sitting, small&#10;&#10;Description automatically generated">
            <a:extLst>
              <a:ext uri="{FF2B5EF4-FFF2-40B4-BE49-F238E27FC236}">
                <a16:creationId xmlns:a16="http://schemas.microsoft.com/office/drawing/2014/main" id="{D19AB599-24C2-4316-BE49-AF8659C0F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335" y="2105765"/>
            <a:ext cx="3886200" cy="2646470"/>
          </a:xfrm>
          <a:prstGeom prst="rect">
            <a:avLst/>
          </a:prstGeom>
        </p:spPr>
      </p:pic>
      <p:pic>
        <p:nvPicPr>
          <p:cNvPr id="5" name="Picture 4" descr="A picture containing indoor, person, table, sitting&#10;&#10;Description automatically generated">
            <a:extLst>
              <a:ext uri="{FF2B5EF4-FFF2-40B4-BE49-F238E27FC236}">
                <a16:creationId xmlns:a16="http://schemas.microsoft.com/office/drawing/2014/main" id="{0FFA30BC-2D50-452D-B7F5-D0D715DB6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8823" y="2027677"/>
            <a:ext cx="3848100" cy="2764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FDCA87-3465-4FA4-BA82-AD40BC922879}"/>
              </a:ext>
            </a:extLst>
          </p:cNvPr>
          <p:cNvSpPr txBox="1"/>
          <p:nvPr/>
        </p:nvSpPr>
        <p:spPr>
          <a:xfrm>
            <a:off x="2133600" y="5719827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Note: Gage Glass or Magnetic are typical </a:t>
            </a:r>
          </a:p>
        </p:txBody>
      </p:sp>
    </p:spTree>
    <p:extLst>
      <p:ext uri="{BB962C8B-B14F-4D97-AF65-F5344CB8AC3E}">
        <p14:creationId xmlns:p14="http://schemas.microsoft.com/office/powerpoint/2010/main" val="2073715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14314BB-E8D2-4BD2-B8BB-5026E6455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829731"/>
              </p:ext>
            </p:extLst>
          </p:nvPr>
        </p:nvGraphicFramePr>
        <p:xfrm>
          <a:off x="1028700" y="1078742"/>
          <a:ext cx="6934200" cy="45586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3531929327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02102487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601832936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146980829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97481525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Tank Identification: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2138788"/>
                  </a:ext>
                </a:extLst>
              </a:tr>
              <a:tr h="327834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Design Pressure: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Design Temperature: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489967"/>
                  </a:ext>
                </a:extLst>
              </a:tr>
              <a:tr h="327834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Operating Pressure: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Operating Temperature: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659158"/>
                  </a:ext>
                </a:extLst>
              </a:tr>
              <a:tr h="332387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Gage Glass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42530"/>
                  </a:ext>
                </a:extLst>
              </a:tr>
              <a:tr h="332387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Gage Glass Visibility: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9179962"/>
                  </a:ext>
                </a:extLst>
              </a:tr>
              <a:tr h="332387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Valve Connection Centers: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386530"/>
                  </a:ext>
                </a:extLst>
              </a:tr>
              <a:tr h="332387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Connection Size: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3808126"/>
                  </a:ext>
                </a:extLst>
              </a:tr>
              <a:tr h="332387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Connection Type: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9103352"/>
                  </a:ext>
                </a:extLst>
              </a:tr>
              <a:tr h="332387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Switches or Magnetic Gage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598691"/>
                  </a:ext>
                </a:extLst>
              </a:tr>
              <a:tr h="332387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Type: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056980"/>
                  </a:ext>
                </a:extLst>
              </a:tr>
              <a:tr h="1549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Connection Size: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969022"/>
                  </a:ext>
                </a:extLst>
              </a:tr>
              <a:tr h="332387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Connection Type: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897247"/>
                  </a:ext>
                </a:extLst>
              </a:tr>
              <a:tr h="332387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Notes: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680977"/>
                  </a:ext>
                </a:extLst>
              </a:tr>
              <a:tr h="332387"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7143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AF6A031-3FC3-40C0-A0C1-E72ABF1301F2}"/>
              </a:ext>
            </a:extLst>
          </p:cNvPr>
          <p:cNvSpPr txBox="1"/>
          <p:nvPr/>
        </p:nvSpPr>
        <p:spPr>
          <a:xfrm>
            <a:off x="2476500" y="457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Tank Self-Survey</a:t>
            </a:r>
          </a:p>
        </p:txBody>
      </p:sp>
    </p:spTree>
    <p:extLst>
      <p:ext uri="{BB962C8B-B14F-4D97-AF65-F5344CB8AC3E}">
        <p14:creationId xmlns:p14="http://schemas.microsoft.com/office/powerpoint/2010/main" val="2284916838"/>
      </p:ext>
    </p:extLst>
  </p:cSld>
  <p:clrMapOvr>
    <a:masterClrMapping/>
  </p:clrMapOvr>
</p:sld>
</file>

<file path=ppt/theme/theme1.xml><?xml version="1.0" encoding="utf-8"?>
<a:theme xmlns:a="http://schemas.openxmlformats.org/drawingml/2006/main" name="Pixel design templat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224299"/>
      </a:lt2>
      <a:accent1>
        <a:srgbClr val="95ABE7"/>
      </a:accent1>
      <a:accent2>
        <a:srgbClr val="9CB0E7"/>
      </a:accent2>
      <a:accent3>
        <a:srgbClr val="FFFFFF"/>
      </a:accent3>
      <a:accent4>
        <a:srgbClr val="000000"/>
      </a:accent4>
      <a:accent5>
        <a:srgbClr val="9CB0E7"/>
      </a:accent5>
      <a:accent6>
        <a:srgbClr val="23439A"/>
      </a:accent6>
      <a:hlink>
        <a:srgbClr val="6081DB"/>
      </a:hlink>
      <a:folHlink>
        <a:srgbClr val="C4D1F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 xmlns="9d12664e-da8a-4629-8276-56d546894dae" xsi:nil="true"/>
    <Ref xmlns="9d12664e-da8a-4629-8276-56d546894da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2D249EB6932A45BD16258EE0CAB855" ma:contentTypeVersion="16" ma:contentTypeDescription="Create a new document." ma:contentTypeScope="" ma:versionID="e88955e2c4458e5a1f0d0a743d275b30">
  <xsd:schema xmlns:xsd="http://www.w3.org/2001/XMLSchema" xmlns:xs="http://www.w3.org/2001/XMLSchema" xmlns:p="http://schemas.microsoft.com/office/2006/metadata/properties" xmlns:ns2="a529a98f-a1ad-4128-bda3-538beb5c381d" xmlns:ns3="9d12664e-da8a-4629-8276-56d546894dae" targetNamespace="http://schemas.microsoft.com/office/2006/metadata/properties" ma:root="true" ma:fieldsID="af8338dd2dd05f8c50a4291156699ffe" ns2:_="" ns3:_="">
    <xsd:import namespace="a529a98f-a1ad-4128-bda3-538beb5c381d"/>
    <xsd:import namespace="9d12664e-da8a-4629-8276-56d546894da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Reference" minOccurs="0"/>
                <xsd:element ref="ns3:Reference_x003a_Title" minOccurs="0"/>
                <xsd:element ref="ns3:Ref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9a98f-a1ad-4128-bda3-538beb5c38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2664e-da8a-4629-8276-56d546894d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Reference" ma:index="19" nillable="true" ma:displayName="Reference" ma:list="{9d12664e-da8a-4629-8276-56d546894dae}" ma:internalName="Reference" ma:showField="Title">
      <xsd:simpleType>
        <xsd:restriction base="dms:Lookup"/>
      </xsd:simpleType>
    </xsd:element>
    <xsd:element name="Reference_x003a_Title" ma:index="20" nillable="true" ma:displayName="Reference:Title" ma:list="{9d12664e-da8a-4629-8276-56d546894dae}" ma:internalName="Reference_x003a_Title" ma:readOnly="true" ma:showField="Title" ma:web="a529a98f-a1ad-4128-bda3-538beb5c381d">
      <xsd:simpleType>
        <xsd:restriction base="dms:Lookup"/>
      </xsd:simpleType>
    </xsd:element>
    <xsd:element name="Ref" ma:index="21" nillable="true" ma:displayName="Ref" ma:list="{aa729f47-2c2b-4827-8fa8-7ccaed01095f}" ma:internalName="Ref" ma:showField="Title">
      <xsd:simpleType>
        <xsd:restriction base="dms:Lookup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B68DB2-D89F-42F6-853A-D28E6A7BD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395D3A-02FE-4D56-82DC-356F5AF182B2}">
  <ds:schemaRefs>
    <ds:schemaRef ds:uri="http://purl.org/dc/terms/"/>
    <ds:schemaRef ds:uri="http://schemas.microsoft.com/office/2006/documentManagement/types"/>
    <ds:schemaRef ds:uri="a529a98f-a1ad-4128-bda3-538beb5c381d"/>
    <ds:schemaRef ds:uri="http://schemas.microsoft.com/office/infopath/2007/PartnerControls"/>
    <ds:schemaRef ds:uri="http://purl.org/dc/elements/1.1/"/>
    <ds:schemaRef ds:uri="http://schemas.microsoft.com/office/2006/metadata/properties"/>
    <ds:schemaRef ds:uri="9d12664e-da8a-4629-8276-56d546894da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C849B6B-D677-48FE-BEF6-640E498234B4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6242</TotalTime>
  <Words>310</Words>
  <Application>Microsoft Office PowerPoint</Application>
  <PresentationFormat>On-screen Show (4:3)</PresentationFormat>
  <Paragraphs>83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Wingdings</vt:lpstr>
      <vt:lpstr>Pixel design template</vt:lpstr>
      <vt:lpstr>PowerPoint Presentation</vt:lpstr>
      <vt:lpstr>PowerPoint Presentation</vt:lpstr>
      <vt:lpstr>PowerPoint Presentation</vt:lpstr>
      <vt:lpstr>Your Boiler Drum Level Instrument  Photos &amp; Notes Copy slide as needed</vt:lpstr>
      <vt:lpstr>Deaerator</vt:lpstr>
      <vt:lpstr>PowerPoint Presentation</vt:lpstr>
      <vt:lpstr>Your Deaerator Level Instrument  Photos &amp; Notes Copy slide as needed</vt:lpstr>
      <vt:lpstr>Condensate  &amp; Blowdown Tank</vt:lpstr>
      <vt:lpstr>PowerPoint Presentation</vt:lpstr>
      <vt:lpstr>Your Condensate and Blowdown Tank   Level Instrument Photos &amp; Notes Copy slide as needed</vt:lpstr>
      <vt:lpstr>Feedwater Heater</vt:lpstr>
      <vt:lpstr>PowerPoint Presentation</vt:lpstr>
      <vt:lpstr>Your Feedwater Heater Instrument  Photos &amp; Notes Copy slide as needed</vt:lpstr>
    </vt:vector>
  </TitlesOfParts>
  <Company>Clark Reliance,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Modzelewski</dc:creator>
  <cp:lastModifiedBy>Kristen Modzelewski</cp:lastModifiedBy>
  <cp:revision>141</cp:revision>
  <cp:lastPrinted>2021-02-04T15:32:14Z</cp:lastPrinted>
  <dcterms:created xsi:type="dcterms:W3CDTF">2017-09-28T15:05:40Z</dcterms:created>
  <dcterms:modified xsi:type="dcterms:W3CDTF">2021-03-02T13:05:19Z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TC102037841033</vt:lpwstr>
  </property>
  <property fmtid="{D5CDD505-2E9C-101B-9397-08002B2CF9AE}" pid="3" name="ContentTypeId">
    <vt:lpwstr>0x010100392D249EB6932A45BD16258EE0CAB855</vt:lpwstr>
  </property>
</Properties>
</file>